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1398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75000"/>
                    <a:satMod val="12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 prstMaterial="metal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081-4D61-AE64-C53CD8465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شناسایی</c:v>
                </c:pt>
                <c:pt idx="1">
                  <c:v>نامناسب</c:v>
                </c:pt>
                <c:pt idx="2">
                  <c:v>عدم رضایت</c:v>
                </c:pt>
                <c:pt idx="3">
                  <c:v>پیوند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189</c:v>
                </c:pt>
                <c:pt idx="1">
                  <c:v>40</c:v>
                </c:pt>
                <c:pt idx="2">
                  <c:v>41</c:v>
                </c:pt>
                <c:pt idx="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1-4D61-AE64-C53CD84656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1399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75000"/>
                    <a:satMod val="12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" dist="50800" dir="5400000" sx="96000" rotWithShape="0">
                <a:srgbClr val="000000">
                  <a:alpha val="3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20400000"/>
              </a:lightRig>
            </a:scene3d>
            <a:sp3d contourW="15875" prstMaterial="metal">
              <a:bevelT w="101600" h="25400" prst="softRound"/>
              <a:contourClr>
                <a:scrgbClr r="0" g="0" b="0">
                  <a:shade val="3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شناسایی</c:v>
                </c:pt>
                <c:pt idx="1">
                  <c:v>نامناسب</c:v>
                </c:pt>
                <c:pt idx="2">
                  <c:v>عدم رضایت</c:v>
                </c:pt>
                <c:pt idx="3">
                  <c:v>پیوند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110</c:v>
                </c:pt>
                <c:pt idx="1">
                  <c:v>62</c:v>
                </c:pt>
                <c:pt idx="2">
                  <c:v>18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81-4D61-AE64-C53CD84656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1266688"/>
        <c:axId val="71268992"/>
      </c:barChart>
      <c:catAx>
        <c:axId val="712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68992"/>
        <c:crosses val="autoZero"/>
        <c:auto val="1"/>
        <c:lblAlgn val="ctr"/>
        <c:lblOffset val="100"/>
        <c:noMultiLvlLbl val="0"/>
      </c:catAx>
      <c:valAx>
        <c:axId val="7126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6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DF7-4161-B5A7-987B4971F1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DF7-4161-B5A7-987B4971F1FF}"/>
              </c:ext>
            </c:extLst>
          </c:dPt>
          <c:dLbls>
            <c:dLbl>
              <c:idx val="0"/>
              <c:layout>
                <c:manualLayout>
                  <c:x val="-0.12818177340432246"/>
                  <c:y val="-0.18431631175628213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fa-IR" sz="24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65</a:t>
                    </a:r>
                    <a:r>
                      <a:rPr lang="fa-IR" sz="2400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%</a:t>
                    </a:r>
                  </a:p>
                  <a:p>
                    <a:pPr>
                      <a:defRPr sz="2400"/>
                    </a:pPr>
                    <a:r>
                      <a:rPr lang="fa-IR" sz="2400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40مورد</a:t>
                    </a:r>
                    <a:endParaRPr lang="fa-IR" sz="240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F7-4161-B5A7-987B4971F1F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fa-IR" sz="2400" dirty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35</a:t>
                    </a:r>
                    <a:r>
                      <a:rPr lang="fa-IR" sz="2400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%</a:t>
                    </a:r>
                  </a:p>
                  <a:p>
                    <a:pPr>
                      <a:defRPr sz="2400"/>
                    </a:pPr>
                    <a:r>
                      <a:rPr lang="fa-IR" sz="2400" dirty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22مورد</a:t>
                    </a:r>
                    <a:endParaRPr lang="fa-IR" sz="2400" dirty="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F7-4161-B5A7-987B4971F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کووید 19</c:v>
                </c:pt>
                <c:pt idx="1">
                  <c:v>سایر علل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F7-4161-B5A7-987B4971F1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800" b="1" baseline="0">
                <a:solidFill>
                  <a:srgbClr val="000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solidFill>
                  <a:srgbClr val="000000"/>
                </a:solidFill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671" y="1308975"/>
            <a:ext cx="10766323" cy="89965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solidFill>
                  <a:srgbClr val="000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22671" y="2208628"/>
            <a:ext cx="10766323" cy="4044688"/>
          </a:xfrm>
          <a:prstGeom prst="rect">
            <a:avLst/>
          </a:prstGeom>
        </p:spPr>
        <p:txBody>
          <a:bodyPr>
            <a:normAutofit/>
          </a:bodyPr>
          <a:lstStyle>
            <a:lvl2pPr algn="just" rtl="1">
              <a:defRPr sz="2400">
                <a:solidFill>
                  <a:srgbClr val="000000"/>
                </a:solidFill>
                <a:cs typeface="B Nazanin" panose="00000400000000000000" pitchFamily="2" charset="-78"/>
              </a:defRPr>
            </a:lvl2pPr>
            <a:lvl3pPr algn="just" rtl="1">
              <a:defRPr sz="2000">
                <a:solidFill>
                  <a:srgbClr val="000000"/>
                </a:solidFill>
                <a:cs typeface="B Nazanin" panose="00000400000000000000" pitchFamily="2" charset="-78"/>
              </a:defRPr>
            </a:lvl3pPr>
            <a:lvl4pPr algn="just" rtl="1">
              <a:defRPr sz="1800">
                <a:solidFill>
                  <a:srgbClr val="000000"/>
                </a:solidFill>
                <a:cs typeface="B Nazanin" panose="00000400000000000000" pitchFamily="2" charset="-78"/>
              </a:defRPr>
            </a:lvl4pPr>
            <a:lvl5pPr algn="just" rtl="1">
              <a:defRPr sz="1600">
                <a:solidFill>
                  <a:srgbClr val="000000"/>
                </a:solidFill>
                <a:cs typeface="B Nazanin" panose="00000400000000000000" pitchFamily="2" charset="-78"/>
              </a:defRPr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Yekan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eka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53491" y="1161617"/>
            <a:ext cx="3672408" cy="2952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3600" dirty="0" smtClean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وضعیت اهدای عضو در واحد فراهم آوری اعضای پیوندی دانشگاه علوم پزشکی مشهد</a:t>
            </a:r>
            <a:endParaRPr lang="en-US" sz="3600" dirty="0">
              <a:solidFill>
                <a:schemeClr val="tx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092" y="4654272"/>
            <a:ext cx="26432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 smtClean="0">
                <a:solidFill>
                  <a:schemeClr val="tx1">
                    <a:lumMod val="50000"/>
                  </a:schemeClr>
                </a:solidFill>
                <a:cs typeface="B Nazanin" panose="00000400000000000000" pitchFamily="2" charset="-78"/>
              </a:rPr>
              <a:t>دکتر ابراهیم خالقی</a:t>
            </a:r>
            <a:endParaRPr lang="fa-IR" sz="2800" dirty="0">
              <a:solidFill>
                <a:schemeClr val="tx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082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97403146"/>
              </p:ext>
            </p:extLst>
          </p:nvPr>
        </p:nvGraphicFramePr>
        <p:xfrm>
          <a:off x="1285851" y="1678118"/>
          <a:ext cx="10282693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2325" y="1502703"/>
            <a:ext cx="60722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مقایسه ی اهدای عضو از مرگ مغزی</a:t>
            </a:r>
          </a:p>
        </p:txBody>
      </p:sp>
    </p:spTree>
    <p:extLst>
      <p:ext uri="{BB962C8B-B14F-4D97-AF65-F5344CB8AC3E}">
        <p14:creationId xmlns:p14="http://schemas.microsoft.com/office/powerpoint/2010/main" val="224091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52" y="1596816"/>
            <a:ext cx="10566501" cy="764945"/>
          </a:xfrm>
        </p:spPr>
        <p:txBody>
          <a:bodyPr>
            <a:noAutofit/>
          </a:bodyPr>
          <a:lstStyle/>
          <a:p>
            <a:pPr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موارد نامناسب اهدای عضو در 9 ماهه اول 1399: 62 مورد</a:t>
            </a:r>
            <a:b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	</a:t>
            </a:r>
            <a:b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10655236"/>
              </p:ext>
            </p:extLst>
          </p:nvPr>
        </p:nvGraphicFramePr>
        <p:xfrm>
          <a:off x="1215277" y="2361761"/>
          <a:ext cx="1039483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9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676816"/>
            <a:ext cx="11513126" cy="4857784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10 ماهه گذشته در چهار نوبت دستورالعمل شرایط اهدا در زمان شیوع ویروس کرونا به دانشگاه ها ابلاغ شد</a:t>
            </a:r>
            <a:b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1- انجام </a:t>
            </a:r>
            <a:r>
              <a:rPr lang="en-US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Chest CT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برای تمام بیماران.</a:t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2- انجام مشاوره ی عفونی برای تمام بیماران.</a:t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3- کلیه ی موارد مرگ مغزی باید از نظر ابتلا به عفونت تنفسی اخیر بررسی شوند.</a:t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4- پرسنل پزشکی با علائم مشکوک یا ابتلا به کووید 19 از ویزیت و تماس با اهدا کنندگان پرهیز نمایند.</a:t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5- در صورت وجود اهدا کننده ابتدا با واحد تخصیص وزارت متبوع تماس حاصل شود و در صورت داشتن گیرنده اقدام شود.</a:t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( رعایت پروتکل های گیرندگان در زمان شیوع کووید )</a:t>
            </a:r>
            <a:b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01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63" y="2152685"/>
            <a:ext cx="10634691" cy="496855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6- انجام تست 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PCR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کووید برای تمام اهدا کنندگان از طریق 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BAL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یا اندوتراکیال انجام شود .( دستورالعمل 3 و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4 )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و انجام دو تست منفی :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نوبت اول در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بیمارستان مبدا و سپس در واحد فراهم آوری که از زمان انجام تست بیشتر از 72 ساعت نگذشته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باشد.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7- اهدا کنندگان مرگ مغزی زیر از لیست اهدا حذف میشوند : </a:t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الف : 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SPO2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 کمتر از 93% با عکس ریه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مشکوک .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ب:  کلیه اهدا کنندگان مشکوک یا اثبات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شده ی کرونا .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ج:  اهدا کنندگان با سابقه تماس با بیمار مشکوک یا اثبات شده به کووید 19 در 2 هفته اخیر </a:t>
            </a:r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40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C-Tabriz2021">
  <a:themeElements>
    <a:clrScheme name="ISOD">
      <a:dk1>
        <a:srgbClr val="58595B"/>
      </a:dk1>
      <a:lt1>
        <a:srgbClr val="FFFFFF"/>
      </a:lt1>
      <a:dk2>
        <a:srgbClr val="A6CE39"/>
      </a:dk2>
      <a:lt2>
        <a:srgbClr val="FFFFFF"/>
      </a:lt2>
      <a:accent1>
        <a:srgbClr val="58595B"/>
      </a:accent1>
      <a:accent2>
        <a:srgbClr val="44C8F5"/>
      </a:accent2>
      <a:accent3>
        <a:srgbClr val="A6CE39"/>
      </a:accent3>
      <a:accent4>
        <a:srgbClr val="3397B9"/>
      </a:accent4>
      <a:accent5>
        <a:srgbClr val="88AC2E"/>
      </a:accent5>
      <a:accent6>
        <a:srgbClr val="FFFFFF"/>
      </a:accent6>
      <a:hlink>
        <a:srgbClr val="3397B9"/>
      </a:hlink>
      <a:folHlink>
        <a:srgbClr val="58595B"/>
      </a:folHlink>
    </a:clrScheme>
    <a:fontScheme name="Custom 6">
      <a:majorFont>
        <a:latin typeface="Arial"/>
        <a:ea typeface=""/>
        <a:cs typeface="B Yekan"/>
      </a:majorFont>
      <a:minorFont>
        <a:latin typeface="Arial"/>
        <a:ea typeface="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C-Tabriz2021" id="{702B2685-4F04-4F5A-AC2C-DDE5F88B781F}" vid="{2F91AF6F-DE29-40A8-98D8-C408CFEA3E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OPC-Tabriz2021</Template>
  <TotalTime>22</TotalTime>
  <Words>113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 Nazanin</vt:lpstr>
      <vt:lpstr>B Titr</vt:lpstr>
      <vt:lpstr>B Yekan</vt:lpstr>
      <vt:lpstr>OPC-Tabriz2021</vt:lpstr>
      <vt:lpstr>PowerPoint Presentation</vt:lpstr>
      <vt:lpstr>PowerPoint Presentation</vt:lpstr>
      <vt:lpstr>موارد نامناسب اهدای عضو در 9 ماهه اول 1399: 62 مورد    </vt:lpstr>
      <vt:lpstr>در 10 ماهه گذشته در چهار نوبت دستورالعمل شرایط اهدا در زمان شیوع ویروس کرونا به دانشگاه ها ابلاغ شد  1- انجام Chest CT  برای تمام بیماران. 2- انجام مشاوره ی عفونی برای تمام بیماران. 3- کلیه ی موارد مرگ مغزی باید از نظر ابتلا به عفونت تنفسی اخیر بررسی شوند. 4- پرسنل پزشکی با علائم مشکوک یا ابتلا به کووید 19 از ویزیت و تماس با اهدا کنندگان پرهیز نمایند. 5- در صورت وجود اهدا کننده ابتدا با واحد تخصیص وزارت متبوع تماس حاصل شود و در صورت داشتن گیرنده اقدام شود. ( رعایت پروتکل های گیرندگان در زمان شیوع کووید ) </vt:lpstr>
      <vt:lpstr>6- انجام تست PCR کووید برای تمام اهدا کنندگان از طریق BAL یا اندوتراکیال انجام شود .( دستورالعمل 3 و 4 ) و انجام دو تست منفی : نوبت اول در بیمارستان مبدا و سپس در واحد فراهم آوری که از زمان انجام تست بیشتر از 72 ساعت نگذشته باشد. 7- اهدا کنندگان مرگ مغزی زیر از لیست اهدا حذف میشوند :   الف : SPO2  کمتر از 93% با عکس ریه مشکوک . ب:  کلیه اهدا کنندگان مشکوک یا اثبات شده ی کرونا . ج:  اهدا کنندگان با سابقه تماس با بیمار مشکوک یا اثبات شده به کووید 19 در 2 هفته اخیر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2021-01-06T15:30:34Z</dcterms:created>
  <dcterms:modified xsi:type="dcterms:W3CDTF">2021-01-10T07:37:34Z</dcterms:modified>
</cp:coreProperties>
</file>